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66" r:id="rId4"/>
    <p:sldId id="500" r:id="rId5"/>
    <p:sldId id="644" r:id="rId6"/>
    <p:sldId id="645" r:id="rId7"/>
    <p:sldId id="646" r:id="rId8"/>
    <p:sldId id="647" r:id="rId9"/>
    <p:sldId id="648" r:id="rId10"/>
    <p:sldId id="650" r:id="rId11"/>
    <p:sldId id="651" r:id="rId12"/>
    <p:sldId id="652" r:id="rId13"/>
    <p:sldId id="653" r:id="rId14"/>
    <p:sldId id="655" r:id="rId15"/>
    <p:sldId id="654" r:id="rId16"/>
    <p:sldId id="656" r:id="rId17"/>
    <p:sldId id="657" r:id="rId18"/>
    <p:sldId id="659" r:id="rId19"/>
    <p:sldId id="660" r:id="rId20"/>
    <p:sldId id="658" r:id="rId21"/>
    <p:sldId id="661" r:id="rId22"/>
    <p:sldId id="662" r:id="rId23"/>
    <p:sldId id="663" r:id="rId24"/>
    <p:sldId id="664" r:id="rId25"/>
    <p:sldId id="665" r:id="rId26"/>
    <p:sldId id="666" r:id="rId27"/>
    <p:sldId id="625" r:id="rId28"/>
    <p:sldId id="626" r:id="rId29"/>
    <p:sldId id="627" r:id="rId30"/>
    <p:sldId id="628" r:id="rId31"/>
    <p:sldId id="629" r:id="rId32"/>
    <p:sldId id="63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llapse" id="{13C67FD4-2B9F-49BD-9771-70FAC46174E5}">
          <p14:sldIdLst>
            <p14:sldId id="644"/>
            <p14:sldId id="645"/>
            <p14:sldId id="646"/>
            <p14:sldId id="647"/>
            <p14:sldId id="648"/>
            <p14:sldId id="650"/>
          </p14:sldIdLst>
        </p14:section>
        <p14:section name="Social Buttons" id="{7684A297-9C99-4F8A-832F-274F4BD733D8}">
          <p14:sldIdLst>
            <p14:sldId id="651"/>
            <p14:sldId id="652"/>
            <p14:sldId id="653"/>
            <p14:sldId id="655"/>
            <p14:sldId id="654"/>
          </p14:sldIdLst>
        </p14:section>
        <p14:section name="SweetAlert" id="{74DDBD83-542F-4842-8CA2-BCF66D2BAE18}">
          <p14:sldIdLst>
            <p14:sldId id="656"/>
            <p14:sldId id="657"/>
            <p14:sldId id="659"/>
            <p14:sldId id="660"/>
            <p14:sldId id="658"/>
            <p14:sldId id="661"/>
          </p14:sldIdLst>
        </p14:section>
        <p14:section name="Dropify" id="{791FF96A-519A-4E0D-A498-4183DD32E541}">
          <p14:sldIdLst>
            <p14:sldId id="662"/>
            <p14:sldId id="663"/>
            <p14:sldId id="664"/>
            <p14:sldId id="665"/>
            <p14:sldId id="666"/>
          </p14:sldIdLst>
        </p14:section>
        <p14:section name="Conclusion" id="{CAD93B16-9430-4CD6-BD17-69844E1E5D8E}">
          <p14:sldIdLst>
            <p14:sldId id="625"/>
            <p14:sldId id="626"/>
            <p14:sldId id="627"/>
            <p14:sldId id="628"/>
            <p14:sldId id="629"/>
            <p14:sldId id="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4595" autoAdjust="0"/>
  </p:normalViewPr>
  <p:slideViewPr>
    <p:cSldViewPr>
      <p:cViewPr varScale="1">
        <p:scale>
          <a:sx n="83" d="100"/>
          <a:sy n="83" d="100"/>
        </p:scale>
        <p:origin x="44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75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509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194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awesome.github.io/Font-Awesome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lipis.github.io/bootstrap-socia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ipis.github.io/bootstrap-sweetaler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31.xml"/><Relationship Id="rId3" Type="http://schemas.openxmlformats.org/officeDocument/2006/relationships/image" Target="../media/image110.png"/><Relationship Id="rId7" Type="http://schemas.openxmlformats.org/officeDocument/2006/relationships/slide" Target="slide7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pis.github.io/bootstrap-sweetalert/" TargetMode="External"/><Relationship Id="rId2" Type="http://schemas.openxmlformats.org/officeDocument/2006/relationships/hyperlink" Target="http://jeremyfagis.github.io/dropif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tartbootstrap.com/bootstrap-resources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hyperlink" Target="https://hackerthemes.com/bootstrap-cheatsheet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9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etbootstrap.com/docs/4.1/components/collaps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32041" y="233923"/>
            <a:ext cx="7382341" cy="1552552"/>
          </a:xfrm>
        </p:spPr>
        <p:txBody>
          <a:bodyPr/>
          <a:lstStyle/>
          <a:p>
            <a:r>
              <a:rPr lang="en-US" dirty="0" smtClean="0"/>
              <a:t>Bootstrap Plugins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078" y="1415881"/>
            <a:ext cx="8287304" cy="1752600"/>
          </a:xfrm>
        </p:spPr>
        <p:txBody>
          <a:bodyPr/>
          <a:lstStyle/>
          <a:p>
            <a:r>
              <a:rPr lang="en-US" spc="300" dirty="0" smtClean="0"/>
              <a:t>Collapse, Social Buttons, SweetAlert, Dropify </a:t>
            </a:r>
            <a:endParaRPr lang="en-US" spc="3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435" y="3578517"/>
            <a:ext cx="2509612" cy="2716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679367" y="3531069"/>
            <a:ext cx="2229287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Plugins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19" y="3168481"/>
            <a:ext cx="3725383" cy="31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460">
            <a:off x="7212825" y="434363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6748" y="5773600"/>
            <a:ext cx="9677400" cy="688256"/>
          </a:xfrm>
        </p:spPr>
        <p:txBody>
          <a:bodyPr/>
          <a:lstStyle/>
          <a:p>
            <a:r>
              <a:rPr lang="en-US" dirty="0" smtClean="0"/>
              <a:t>Based on</a:t>
            </a:r>
            <a:r>
              <a:rPr lang="en-US" dirty="0"/>
              <a:t> </a:t>
            </a:r>
            <a:r>
              <a:rPr lang="en-US" dirty="0" smtClean="0"/>
              <a:t>Bootstrap</a:t>
            </a:r>
            <a:r>
              <a:rPr lang="en-US" dirty="0"/>
              <a:t> and </a:t>
            </a:r>
            <a:r>
              <a:rPr lang="en-US" dirty="0" smtClean="0"/>
              <a:t>Font Awesome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83" y="1066800"/>
            <a:ext cx="3923930" cy="37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Social Sign-In Buttons made in pure CSS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dirty="0"/>
              <a:t>on </a:t>
            </a:r>
            <a:r>
              <a:rPr lang="en-US" dirty="0">
                <a:hlinkClick r:id="rId2"/>
              </a:rPr>
              <a:t>Bootstrap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Font </a:t>
            </a:r>
            <a:r>
              <a:rPr lang="en-US" dirty="0" smtClean="0">
                <a:hlinkClick r:id="rId3"/>
              </a:rPr>
              <a:t>Awesome</a:t>
            </a:r>
            <a:endParaRPr lang="en-US" dirty="0" smtClean="0"/>
          </a:p>
          <a:p>
            <a:r>
              <a:rPr lang="en-US" dirty="0" smtClean="0"/>
              <a:t>To enable </a:t>
            </a:r>
            <a:r>
              <a:rPr lang="en-US" dirty="0"/>
              <a:t>the social buttons</a:t>
            </a:r>
            <a:endParaRPr lang="en-US" dirty="0" smtClean="0"/>
          </a:p>
          <a:p>
            <a:r>
              <a:rPr lang="en-US" sz="3100" dirty="0"/>
              <a:t>I</a:t>
            </a:r>
            <a:r>
              <a:rPr lang="en-US" sz="3100" dirty="0" smtClean="0"/>
              <a:t>nclude </a:t>
            </a:r>
            <a:r>
              <a:rPr lang="en-US" sz="3100" dirty="0"/>
              <a:t>the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bootstrap-social.css</a:t>
            </a:r>
            <a:r>
              <a:rPr lang="en-US" sz="3100" dirty="0"/>
              <a:t> </a:t>
            </a:r>
            <a:endParaRPr lang="en-US" sz="3100" dirty="0" smtClean="0"/>
          </a:p>
          <a:p>
            <a:pPr marL="0" indent="0">
              <a:buNone/>
            </a:pPr>
            <a:r>
              <a:rPr lang="en-US" sz="3100" dirty="0" smtClean="0"/>
              <a:t>file </a:t>
            </a:r>
            <a:r>
              <a:rPr lang="en-US" sz="3100" dirty="0"/>
              <a:t>into your project</a:t>
            </a:r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Buttons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>
                <a:hlinkClick r:id="rId4"/>
              </a:rPr>
              <a:t>Official website: https</a:t>
            </a:r>
            <a:r>
              <a:rPr lang="en-US" sz="2500" dirty="0">
                <a:hlinkClick r:id="rId4"/>
              </a:rPr>
              <a:t>://lipis.github.io/bootstrap-social/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012" y="2895600"/>
            <a:ext cx="4419600" cy="298023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47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Social Buttons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 smtClean="0"/>
              <a:t>bootstrap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Social Buttons </a:t>
            </a:r>
            <a:r>
              <a:rPr lang="en-US" dirty="0" smtClean="0"/>
              <a:t>Bootstrap plugin</a:t>
            </a:r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dirty="0" smtClean="0"/>
              <a:t> event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window.open</a:t>
            </a:r>
            <a:r>
              <a:rPr lang="en-US" dirty="0" smtClean="0"/>
              <a:t> to every button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3101369"/>
            <a:ext cx="7626168" cy="3414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Buttons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1216862"/>
            <a:ext cx="101346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="https://use.fontawesome.com/releases/v5.2.0/css/all.css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bootstrap-social.css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612" y="4537988"/>
            <a:ext cx="2057400" cy="673386"/>
          </a:xfrm>
          <a:prstGeom prst="wedgeRoundRectCallout">
            <a:avLst>
              <a:gd name="adj1" fmla="val 22043"/>
              <a:gd name="adj2" fmla="val -96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 Awesome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4648200"/>
            <a:ext cx="3048000" cy="673386"/>
          </a:xfrm>
          <a:prstGeom prst="wedgeRoundRectCallout">
            <a:avLst>
              <a:gd name="adj1" fmla="val 24286"/>
              <a:gd name="adj2" fmla="val -114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Social Buttons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134141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olution: Social Buttons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990600"/>
            <a:ext cx="115824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m-5"&gt;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class="jumbotron col-4 m-auto"&gt;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class="h4 mb-4"&gt;Login to your dashboard&lt;/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btn-block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btn-social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https://twitter.com/login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="window.open(this.href, 'mywin',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'left=50,top=80,width=600,height=600,toolbar=1,resizable=0'); return false;"&gt;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fab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with Twitter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:--&gt;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3714711"/>
            <a:ext cx="2956022" cy="280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SweetAlert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208864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eplacement </a:t>
            </a:r>
            <a:r>
              <a:rPr lang="en-US" dirty="0"/>
              <a:t>for JavaScript's "alert"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24" y="1676400"/>
            <a:ext cx="8634560" cy="2954653"/>
          </a:xfrm>
          <a:prstGeom prst="round2DiagRect">
            <a:avLst>
              <a:gd name="adj1" fmla="val 1662"/>
              <a:gd name="adj2" fmla="val 312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4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A beautiful replacement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JavaScript's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"alert"</a:t>
            </a:r>
            <a:r>
              <a:rPr lang="en-US" dirty="0" smtClean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customizable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accessible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popup</a:t>
            </a:r>
            <a:r>
              <a:rPr lang="en-US" dirty="0"/>
              <a:t> messages easy and </a:t>
            </a:r>
            <a:r>
              <a:rPr lang="en-US" dirty="0" smtClean="0"/>
              <a:t>pretty</a:t>
            </a:r>
          </a:p>
          <a:p>
            <a:pPr lvl="1"/>
            <a:r>
              <a:rPr lang="en-US" dirty="0"/>
              <a:t>You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dirty="0"/>
              <a:t> </a:t>
            </a:r>
            <a:r>
              <a:rPr lang="en-US" dirty="0" smtClean="0"/>
              <a:t>it </a:t>
            </a:r>
            <a:r>
              <a:rPr lang="en-US" dirty="0"/>
              <a:t>to fit </a:t>
            </a:r>
            <a:r>
              <a:rPr lang="en-US" dirty="0" smtClean="0"/>
              <a:t>your </a:t>
            </a:r>
            <a:r>
              <a:rPr lang="en-US" dirty="0"/>
              <a:t>needs</a:t>
            </a:r>
          </a:p>
          <a:p>
            <a:pPr lvl="1"/>
            <a:r>
              <a:rPr lang="en-US" dirty="0" smtClean="0"/>
              <a:t>Easy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</a:t>
            </a:r>
          </a:p>
          <a:p>
            <a:pPr lvl="1"/>
            <a:endParaRPr lang="en-US" dirty="0"/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Official source: </a:t>
            </a:r>
            <a:r>
              <a:rPr lang="en-US" sz="2500" dirty="0">
                <a:hlinkClick r:id="rId2"/>
              </a:rPr>
              <a:t>https://lipis.github.io/bootstrap-sweetalert/</a:t>
            </a:r>
            <a:endParaRPr lang="bg-BG" sz="2500" dirty="0"/>
          </a:p>
        </p:txBody>
      </p:sp>
      <p:pic>
        <p:nvPicPr>
          <p:cNvPr id="1028" name="Picture 4" descr="Image result for sweetale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412" y="3352800"/>
            <a:ext cx="3811970" cy="24639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1221687"/>
            <a:ext cx="98298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sweetalert.css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2" y="3446927"/>
            <a:ext cx="3009900" cy="515473"/>
          </a:xfrm>
          <a:prstGeom prst="wedgeRoundRectCallout">
            <a:avLst>
              <a:gd name="adj1" fmla="val -19653"/>
              <a:gd name="adj2" fmla="val -67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SweetAlert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" y="1207832"/>
            <a:ext cx="2230125" cy="2587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46" y="4012594"/>
            <a:ext cx="11288767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sweetalert.min.js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25" y="5335739"/>
            <a:ext cx="2465374" cy="471979"/>
          </a:xfrm>
          <a:prstGeom prst="wedgeRoundRectCallout">
            <a:avLst>
              <a:gd name="adj1" fmla="val -60725"/>
              <a:gd name="adj2" fmla="val 77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 </a:t>
            </a:r>
            <a:r>
              <a:rPr lang="en-US" sz="2200" b="1" noProof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pPr lvl="1"/>
            <a:endParaRPr lang="en-US" dirty="0"/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SweetAlert (Demo) – </a:t>
            </a:r>
            <a:r>
              <a:rPr lang="en-US" dirty="0"/>
              <a:t>Result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56" y="4357850"/>
            <a:ext cx="5562599" cy="1872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C0680D-91E1-4635-8617-17C89C3A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81" y="1130905"/>
            <a:ext cx="583674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there!&lt;/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btn-primary"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clicked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38657BEC-299B-4A42-93BA-DFF814EB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591" y="3336749"/>
            <a:ext cx="2895600" cy="747305"/>
          </a:xfrm>
          <a:prstGeom prst="wedgeRoundRectCallout">
            <a:avLst>
              <a:gd name="adj1" fmla="val -25408"/>
              <a:gd name="adj2" fmla="val -970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#clicked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swal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("Here's a message!");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697" y="3027674"/>
            <a:ext cx="1750318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130" y="3162914"/>
            <a:ext cx="2904563" cy="838720"/>
          </a:xfrm>
          <a:prstGeom prst="wedgeRoundRectCallout">
            <a:avLst>
              <a:gd name="adj1" fmla="val -32507"/>
              <a:gd name="adj2" fmla="val -140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</a:t>
            </a:r>
            <a:r>
              <a:rPr lang="en-US" sz="20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functionality</a:t>
            </a:r>
            <a:endParaRPr lang="en-US" sz="20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SweetAlert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containers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/>
              <a:t>B</a:t>
            </a:r>
            <a:r>
              <a:rPr lang="en-US" dirty="0" smtClean="0"/>
              <a:t>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SweetAlert</a:t>
            </a:r>
            <a:r>
              <a:rPr lang="en-US" dirty="0" smtClean="0"/>
              <a:t> plugin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14" y="2133600"/>
            <a:ext cx="7283398" cy="42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SweetAlert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Override </a:t>
            </a:r>
            <a:r>
              <a:rPr lang="en-US" dirty="0" smtClean="0"/>
              <a:t>input </a:t>
            </a:r>
            <a:r>
              <a:rPr lang="en-US" dirty="0"/>
              <a:t>files with style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0812" y="655320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71" y="1828800"/>
            <a:ext cx="8587716" cy="28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4868679"/>
          </a:xfrm>
        </p:spPr>
        <p:txBody>
          <a:bodyPr>
            <a:noAutofit/>
          </a:bodyPr>
          <a:lstStyle/>
          <a:p>
            <a:r>
              <a:rPr lang="en-US" dirty="0"/>
              <a:t>Override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with </a:t>
            </a:r>
            <a:r>
              <a:rPr lang="en-US" dirty="0" smtClean="0"/>
              <a:t>style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sz="3400" dirty="0" smtClean="0"/>
              <a:t> and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accessible</a:t>
            </a:r>
            <a:endParaRPr lang="en-US" sz="3400" dirty="0" smtClean="0"/>
          </a:p>
          <a:p>
            <a:pPr lvl="1"/>
            <a:r>
              <a:rPr lang="en-US" sz="3400" dirty="0" smtClean="0"/>
              <a:t>You can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sz="3400" dirty="0" smtClean="0"/>
              <a:t> it to fit your needs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Lightweight</a:t>
            </a:r>
            <a:r>
              <a:rPr lang="en-US" sz="3400" dirty="0" smtClean="0"/>
              <a:t> and simple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Dropify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Official source: </a:t>
            </a:r>
            <a:r>
              <a:rPr lang="en-US" sz="2500" dirty="0" smtClean="0">
                <a:hlinkClick r:id="rId2"/>
              </a:rPr>
              <a:t>http://jeremyfagis.github.io/dropify/</a:t>
            </a:r>
            <a:r>
              <a:rPr lang="en-US" sz="2500" dirty="0" smtClean="0">
                <a:hlinkClick r:id="rId3"/>
              </a:rPr>
              <a:t>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1524000"/>
            <a:ext cx="4594932" cy="432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5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Dropify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 smtClean="0"/>
              <a:t>bootstrap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Dropify </a:t>
            </a:r>
            <a:r>
              <a:rPr lang="en-US" dirty="0" smtClean="0"/>
              <a:t>Bootstrap plugin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5" y="2694882"/>
            <a:ext cx="3273461" cy="37977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43" y="2937994"/>
            <a:ext cx="8140545" cy="30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Dropify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1351602"/>
            <a:ext cx="93929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334000"/>
            <a:ext cx="2465374" cy="471979"/>
          </a:xfrm>
          <a:prstGeom prst="wedgeRoundRectCallout">
            <a:avLst>
              <a:gd name="adj1" fmla="val -58852"/>
              <a:gd name="adj2" fmla="val -314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Dropify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3265554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7" y="1274618"/>
            <a:ext cx="2247016" cy="2606935"/>
          </a:xfrm>
          <a:prstGeom prst="rect">
            <a:avLst/>
          </a:prstGeom>
        </p:spPr>
      </p:pic>
      <p:sp>
        <p:nvSpPr>
          <p:cNvPr id="12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038" y="2958971"/>
            <a:ext cx="2465374" cy="471979"/>
          </a:xfrm>
          <a:prstGeom prst="wedgeRoundRectCallout">
            <a:avLst>
              <a:gd name="adj1" fmla="val -31129"/>
              <a:gd name="adj2" fmla="val -72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Dropify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038" y="119965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828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9" grpId="0" animBg="1"/>
      <p:bldP spid="12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Dropify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298658"/>
            <a:ext cx="1153962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mt-5 bg-secondary p-5 rounded"&gt;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w-50 text-center m-auto"&gt;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mt-3"&gt;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input-file-now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class="text-white font-weight-bold"&gt;Here you can drop your file&lt;/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type="file"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input-file-now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3970951"/>
            <a:ext cx="6858176" cy="25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0414" y="1151121"/>
            <a:ext cx="11161798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Bootstrap Plugins </a:t>
            </a:r>
            <a:endParaRPr lang="en-US" dirty="0" smtClean="0">
              <a:hlinkClick r:id="rId3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https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startbootstrap.com/bootstrap-resources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  <a:r>
              <a:rPr lang="en-US" noProof="1" smtClean="0"/>
              <a:t> – </a:t>
            </a:r>
            <a:r>
              <a:rPr lang="en-US" dirty="0"/>
              <a:t>Toggle the visibility of content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Social</a:t>
            </a:r>
            <a:r>
              <a:rPr lang="en-US" noProof="1" smtClean="0"/>
              <a:t>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Buttons</a:t>
            </a:r>
            <a:r>
              <a:rPr lang="en-US" noProof="1" smtClean="0"/>
              <a:t> -</a:t>
            </a:r>
            <a:r>
              <a:rPr lang="en-US" dirty="0"/>
              <a:t> Social Sign-In Buttons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SweetAlert</a:t>
            </a:r>
            <a:r>
              <a:rPr lang="en-US" noProof="1" smtClean="0"/>
              <a:t> - </a:t>
            </a:r>
            <a:r>
              <a:rPr lang="en-US" dirty="0" smtClean="0"/>
              <a:t>Replacement </a:t>
            </a:r>
            <a:r>
              <a:rPr lang="en-US" dirty="0"/>
              <a:t>for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JavaScript's </a:t>
            </a:r>
            <a:r>
              <a:rPr lang="en-US" dirty="0"/>
              <a:t>"alert</a:t>
            </a:r>
            <a:r>
              <a:rPr lang="en-US" dirty="0" smtClean="0"/>
              <a:t>"</a:t>
            </a:r>
            <a:endParaRPr lang="en-US" noProof="1" smtClean="0"/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Dropify</a:t>
            </a:r>
            <a:r>
              <a:rPr lang="en-US" noProof="1" smtClean="0"/>
              <a:t> - </a:t>
            </a:r>
            <a:r>
              <a:rPr lang="en-US" dirty="0" smtClean="0"/>
              <a:t>Override </a:t>
            </a:r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files</a:t>
            </a: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>
              <a:hlinkClick r:id="rId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58503" flipH="1">
            <a:off x="8784282" y="1960610"/>
            <a:ext cx="2275749" cy="2462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8428412" y="696947"/>
            <a:ext cx="1819365" cy="1157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5081">
            <a:off x="9574529" y="4092605"/>
            <a:ext cx="2168490" cy="21684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28" y="3815304"/>
            <a:ext cx="3427443" cy="28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JS for Front-End – </a:t>
            </a:r>
            <a:r>
              <a:rPr lang="en-US" noProof="1" smtClean="0"/>
              <a:t>Bootstrap Plugins</a:t>
            </a:r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382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237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Toggle the visibility of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219200"/>
            <a:ext cx="7135442" cy="34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sz="3200" dirty="0"/>
              <a:t>Toggle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visibility</a:t>
            </a:r>
            <a:r>
              <a:rPr lang="en-US" sz="3200" dirty="0"/>
              <a:t> of content across </a:t>
            </a:r>
            <a:r>
              <a:rPr lang="en-US" sz="3200" dirty="0" smtClean="0"/>
              <a:t>the </a:t>
            </a:r>
            <a:r>
              <a:rPr lang="en-US" sz="3200" dirty="0"/>
              <a:t>project with a few </a:t>
            </a:r>
            <a:r>
              <a:rPr lang="en-US" sz="3200" dirty="0" smtClean="0"/>
              <a:t>classes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collapsing </a:t>
            </a:r>
            <a:r>
              <a:rPr lang="en-US" sz="3100" dirty="0"/>
              <a:t>is applied during </a:t>
            </a:r>
            <a:r>
              <a:rPr lang="en-US" sz="3100" dirty="0" smtClean="0"/>
              <a:t>transitions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collapse </a:t>
            </a:r>
            <a:r>
              <a:rPr lang="en-US" sz="3100" dirty="0"/>
              <a:t>hides </a:t>
            </a:r>
            <a:r>
              <a:rPr lang="en-US" sz="3100" dirty="0" smtClean="0"/>
              <a:t>content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collapse.show </a:t>
            </a:r>
            <a:r>
              <a:rPr lang="en-US" sz="3100" dirty="0"/>
              <a:t>shows </a:t>
            </a:r>
            <a:r>
              <a:rPr lang="en-US" sz="3100" dirty="0" smtClean="0"/>
              <a:t>content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data-toggle="collapse" 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r>
              <a:rPr lang="en-US" sz="3100" dirty="0" smtClean="0"/>
              <a:t>is </a:t>
            </a:r>
            <a:r>
              <a:rPr lang="en-US" sz="3100" dirty="0"/>
              <a:t>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1065212" y="6172200"/>
            <a:ext cx="10930022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sz="2500" dirty="0"/>
              <a:t>: </a:t>
            </a:r>
            <a:r>
              <a:rPr lang="en-US" sz="2500" dirty="0" smtClean="0">
                <a:hlinkClick r:id="rId2"/>
              </a:rPr>
              <a:t>https://getbootstrap.com/docs/4.1/components/collapse/</a:t>
            </a:r>
            <a:endParaRPr lang="bg-BG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3" y="2641818"/>
            <a:ext cx="5570337" cy="28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r>
              <a:rPr lang="bg-BG" dirty="0" smtClean="0"/>
              <a:t> </a:t>
            </a:r>
            <a:r>
              <a:rPr lang="en-US" dirty="0" smtClean="0"/>
              <a:t>(Demo)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983195"/>
            <a:ext cx="939292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bootstrap-bundle.js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488" y="1023638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3265554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7612" y="4500466"/>
            <a:ext cx="2438400" cy="673386"/>
          </a:xfrm>
          <a:prstGeom prst="wedgeRoundRectCallout">
            <a:avLst>
              <a:gd name="adj1" fmla="val -44275"/>
              <a:gd name="adj2" fmla="val 95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7" y="1294215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 (Demo)</a:t>
            </a:r>
            <a:r>
              <a:rPr lang="bg-BG" dirty="0" smtClean="0"/>
              <a:t> –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113538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class="btn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data-toggle="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="#collapseExample"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role="button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Click here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collapseExample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&lt;div class="card card-body"&gt;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Lorem ipsum...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8C1CBDCB-034D-4D8A-83E9-60429130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990" y="5155811"/>
            <a:ext cx="2743200" cy="543533"/>
          </a:xfrm>
          <a:prstGeom prst="wedgeRoundRectCallout">
            <a:avLst>
              <a:gd name="adj1" fmla="val 56400"/>
              <a:gd name="adj2" fmla="val -196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665667"/>
            <a:ext cx="6005400" cy="29024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739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only bootstrap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Collapse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161436"/>
            <a:ext cx="2286000" cy="2806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133600"/>
            <a:ext cx="8015092" cy="3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7504</TotalTime>
  <Words>1092</Words>
  <Application>Microsoft Office PowerPoint</Application>
  <PresentationFormat>Custom</PresentationFormat>
  <Paragraphs>231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Bootstrap Plugins</vt:lpstr>
      <vt:lpstr>Table of Contents</vt:lpstr>
      <vt:lpstr>Have a Question?</vt:lpstr>
      <vt:lpstr>Collapse</vt:lpstr>
      <vt:lpstr>Collapse</vt:lpstr>
      <vt:lpstr>Collapse (Demo)</vt:lpstr>
      <vt:lpstr>Collapse (Demo) – Result</vt:lpstr>
      <vt:lpstr>Problem: Collapse</vt:lpstr>
      <vt:lpstr>Collapse</vt:lpstr>
      <vt:lpstr>Social Buttons</vt:lpstr>
      <vt:lpstr>Social Buttons</vt:lpstr>
      <vt:lpstr>Problem: Social Buttons</vt:lpstr>
      <vt:lpstr>Solution: Social Buttons</vt:lpstr>
      <vt:lpstr>Solution: Social Buttons (2)</vt:lpstr>
      <vt:lpstr>SweetAlert</vt:lpstr>
      <vt:lpstr>SweetAlert</vt:lpstr>
      <vt:lpstr>SweetAlert (Demo)</vt:lpstr>
      <vt:lpstr>SweetAlert (Demo) – Result</vt:lpstr>
      <vt:lpstr>Problem: SweetAlert</vt:lpstr>
      <vt:lpstr> SweetAlert</vt:lpstr>
      <vt:lpstr>Dropify</vt:lpstr>
      <vt:lpstr>Dropify</vt:lpstr>
      <vt:lpstr>Problem: Dropify</vt:lpstr>
      <vt:lpstr>Solution: Dropify</vt:lpstr>
      <vt:lpstr>Solution: Dropify</vt:lpstr>
      <vt:lpstr>Summary</vt:lpstr>
      <vt:lpstr>JS for Front-End – Bootstrap Plugins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914</cp:revision>
  <dcterms:created xsi:type="dcterms:W3CDTF">2014-01-02T17:00:34Z</dcterms:created>
  <dcterms:modified xsi:type="dcterms:W3CDTF">2018-07-28T19:09:01Z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